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Noto Sans TC"/>
      <p:regular r:id="rId15"/>
      <p:bold r:id="rId16"/>
    </p:embeddedFont>
    <p:embeddedFont>
      <p:font typeface="Sora Medium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NotoSansTC-regular.fntdata"/><Relationship Id="rId14" Type="http://schemas.openxmlformats.org/officeDocument/2006/relationships/slide" Target="slides/slide10.xml"/><Relationship Id="rId17" Type="http://schemas.openxmlformats.org/officeDocument/2006/relationships/font" Target="fonts/SoraMedium-regular.fntdata"/><Relationship Id="rId16" Type="http://schemas.openxmlformats.org/officeDocument/2006/relationships/font" Target="fonts/NotoSansTC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SoraMedium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2" name="Google Shape;192;p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" name="Google Shape;77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5" name="Google Shape;115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1" name="Google Shape;131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8" name="Google Shape;148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7" name="Google Shape;167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0" name="Google Shape;180;p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" name="Google Shape;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" name="Google Shape;9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bg>
      <p:bgPr>
        <a:solidFill>
          <a:srgbClr val="000000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/>
          <p:nvPr/>
        </p:nvSpPr>
        <p:spPr>
          <a:xfrm>
            <a:off x="793790" y="2728436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450"/>
              <a:buFont typeface="Sora Medium"/>
              <a:buNone/>
            </a:pPr>
            <a:r>
              <a:rPr b="0" i="0" lang="en-US" sz="4450" u="none" cap="none" strike="noStrike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Day 2: Diving Deeper into CSS</a:t>
            </a:r>
            <a:endParaRPr b="0" i="0" sz="4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3"/>
          <p:cNvSpPr/>
          <p:nvPr/>
        </p:nvSpPr>
        <p:spPr>
          <a:xfrm>
            <a:off x="793790" y="4486156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Selectors, Box Model, and Layouts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1270040" y="5104209"/>
            <a:ext cx="2505075" cy="396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909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Noto Sans TC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5" name="Google Shape;19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2"/>
          <p:cNvSpPr/>
          <p:nvPr/>
        </p:nvSpPr>
        <p:spPr>
          <a:xfrm>
            <a:off x="793790" y="1076087"/>
            <a:ext cx="7316748" cy="637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000"/>
              <a:buFont typeface="Sora Medium"/>
              <a:buNone/>
            </a:pPr>
            <a:r>
              <a:rPr lang="en-US" sz="400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Key Takeaways &amp; Next Steps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2"/>
          <p:cNvSpPr/>
          <p:nvPr/>
        </p:nvSpPr>
        <p:spPr>
          <a:xfrm>
            <a:off x="793790" y="2020133"/>
            <a:ext cx="459224" cy="459224"/>
          </a:xfrm>
          <a:prstGeom prst="roundRect">
            <a:avLst>
              <a:gd fmla="val 6668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1457087" y="2090261"/>
            <a:ext cx="2749272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000"/>
              <a:buFont typeface="Sora Medium"/>
              <a:buNone/>
            </a:pPr>
            <a:r>
              <a:rPr lang="en-US" sz="20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Select with precision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2"/>
          <p:cNvSpPr/>
          <p:nvPr/>
        </p:nvSpPr>
        <p:spPr>
          <a:xfrm>
            <a:off x="1457087" y="2531507"/>
            <a:ext cx="6893123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Noto Sans TC"/>
              <a:buNone/>
            </a:pP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Use advanced selectors for targeting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2"/>
          <p:cNvSpPr/>
          <p:nvPr/>
        </p:nvSpPr>
        <p:spPr>
          <a:xfrm>
            <a:off x="793790" y="3266480"/>
            <a:ext cx="459224" cy="459224"/>
          </a:xfrm>
          <a:prstGeom prst="roundRect">
            <a:avLst>
              <a:gd fmla="val 6668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1457087" y="3336608"/>
            <a:ext cx="2551748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000"/>
              <a:buFont typeface="Sora Medium"/>
              <a:buNone/>
            </a:pPr>
            <a:r>
              <a:rPr lang="en-US" sz="20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Master box model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2"/>
          <p:cNvSpPr/>
          <p:nvPr/>
        </p:nvSpPr>
        <p:spPr>
          <a:xfrm>
            <a:off x="1457087" y="3777853"/>
            <a:ext cx="6893123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Noto Sans TC"/>
              <a:buNone/>
            </a:pP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Understand layout spacing and borders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2"/>
          <p:cNvSpPr/>
          <p:nvPr/>
        </p:nvSpPr>
        <p:spPr>
          <a:xfrm>
            <a:off x="793790" y="4512826"/>
            <a:ext cx="459224" cy="459224"/>
          </a:xfrm>
          <a:prstGeom prst="roundRect">
            <a:avLst>
              <a:gd fmla="val 6668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2"/>
          <p:cNvSpPr/>
          <p:nvPr/>
        </p:nvSpPr>
        <p:spPr>
          <a:xfrm>
            <a:off x="1457087" y="4582954"/>
            <a:ext cx="2551748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000"/>
              <a:buFont typeface="Sora Medium"/>
              <a:buNone/>
            </a:pPr>
            <a:r>
              <a:rPr lang="en-US" sz="20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Use display wisely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2"/>
          <p:cNvSpPr/>
          <p:nvPr/>
        </p:nvSpPr>
        <p:spPr>
          <a:xfrm>
            <a:off x="1457087" y="5024199"/>
            <a:ext cx="6893123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Noto Sans TC"/>
              <a:buNone/>
            </a:pP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Control element layout and visibility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2"/>
          <p:cNvSpPr/>
          <p:nvPr/>
        </p:nvSpPr>
        <p:spPr>
          <a:xfrm>
            <a:off x="793790" y="5759172"/>
            <a:ext cx="459224" cy="459224"/>
          </a:xfrm>
          <a:prstGeom prst="roundRect">
            <a:avLst>
              <a:gd fmla="val 6668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1457087" y="5829300"/>
            <a:ext cx="3420308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000"/>
              <a:buFont typeface="Sora Medium"/>
              <a:buNone/>
            </a:pPr>
            <a:r>
              <a:rPr lang="en-US" sz="20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Flexbox for flexible design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2"/>
          <p:cNvSpPr/>
          <p:nvPr/>
        </p:nvSpPr>
        <p:spPr>
          <a:xfrm>
            <a:off x="1457087" y="6270546"/>
            <a:ext cx="6893123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Noto Sans TC"/>
              <a:buNone/>
            </a:pP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Improve responsiveness and alignment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2"/>
          <p:cNvSpPr/>
          <p:nvPr/>
        </p:nvSpPr>
        <p:spPr>
          <a:xfrm>
            <a:off x="793790" y="6826806"/>
            <a:ext cx="7556421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Noto Sans TC"/>
              <a:buNone/>
            </a:pP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Practice with exercises and explore CSS Grid next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1" name="Google Shape;6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/>
          <p:nvPr/>
        </p:nvSpPr>
        <p:spPr>
          <a:xfrm>
            <a:off x="6280190" y="1047512"/>
            <a:ext cx="6879193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450"/>
              <a:buFont typeface="Sora Medium"/>
              <a:buNone/>
            </a:pPr>
            <a:r>
              <a:rPr lang="en-US" sz="445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Day 1 Recap: CSS Basics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6280190" y="2096453"/>
            <a:ext cx="510302" cy="510302"/>
          </a:xfrm>
          <a:prstGeom prst="roundRect">
            <a:avLst>
              <a:gd fmla="val 6667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7017306" y="217431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Sora Medium"/>
              <a:buNone/>
            </a:pPr>
            <a:r>
              <a:rPr lang="en-US" sz="22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What is CSS?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7017306" y="2664738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Styling HTML to control page appearance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6280190" y="3481268"/>
            <a:ext cx="510302" cy="510302"/>
          </a:xfrm>
          <a:prstGeom prst="roundRect">
            <a:avLst>
              <a:gd fmla="val 6667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7017306" y="355913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Sora Medium"/>
              <a:buNone/>
            </a:pPr>
            <a:r>
              <a:rPr lang="en-US" sz="22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Basic Syntax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7017306" y="4049554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selector { property: value; }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fmla="val 6667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7017306" y="494395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Sora Medium"/>
              <a:buNone/>
            </a:pPr>
            <a:r>
              <a:rPr lang="en-US" sz="22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CSS Types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4"/>
          <p:cNvSpPr/>
          <p:nvPr/>
        </p:nvSpPr>
        <p:spPr>
          <a:xfrm>
            <a:off x="7017306" y="5434370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Inline, Internal, External stylesheets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6280190" y="6250900"/>
            <a:ext cx="510302" cy="510302"/>
          </a:xfrm>
          <a:prstGeom prst="roundRect">
            <a:avLst>
              <a:gd fmla="val 6667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7017306" y="632876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Sora Medium"/>
              <a:buNone/>
            </a:pPr>
            <a:r>
              <a:rPr lang="en-US" sz="22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Quick Quiz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4"/>
          <p:cNvSpPr/>
          <p:nvPr/>
        </p:nvSpPr>
        <p:spPr>
          <a:xfrm>
            <a:off x="7017306" y="6819186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h1 { color: red; } 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/>
          <p:nvPr/>
        </p:nvSpPr>
        <p:spPr>
          <a:xfrm>
            <a:off x="793790" y="1211818"/>
            <a:ext cx="7170063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450"/>
              <a:buFont typeface="Sora Medium"/>
              <a:buNone/>
            </a:pPr>
            <a:r>
              <a:rPr lang="en-US" sz="445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Advanced CSS Selectors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793790" y="248757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2200"/>
              <a:buFont typeface="Sora Medium"/>
              <a:buNone/>
            </a:pPr>
            <a:r>
              <a:rPr lang="en-US" sz="220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Class Selector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793790" y="3068717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Reusable for multiple elements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793790" y="3635693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1"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Example: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.class-example { color: blue; }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7599521" y="248757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2200"/>
              <a:buFont typeface="Sora Medium"/>
              <a:buNone/>
            </a:pPr>
            <a:r>
              <a:rPr lang="en-US" sz="220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ID Selector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7599521" y="3068717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Unique for one element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7599521" y="3635693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1"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Example: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#id-example { color: green; }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793790" y="4684633"/>
            <a:ext cx="303811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2200"/>
              <a:buFont typeface="Sora Medium"/>
              <a:buNone/>
            </a:pPr>
            <a:r>
              <a:rPr lang="en-US" sz="220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Descendant Selector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793790" y="5265777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Matches nested elements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793791" y="5832753"/>
            <a:ext cx="5370526" cy="1063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1"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Example: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nav a { /* all anchors inside nav */ }</a:t>
            </a:r>
            <a:endParaRPr/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Finds ALL &lt;a&gt; tags anywhere inside a &lt;nav&gt;, no matter</a:t>
            </a:r>
            <a:endParaRPr/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how deep they're nested</a:t>
            </a:r>
            <a:endParaRPr sz="17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7599521" y="468463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2200"/>
              <a:buFont typeface="Sora Medium"/>
              <a:buNone/>
            </a:pPr>
            <a:r>
              <a:rPr lang="en-US" sz="220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Child Selector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7599521" y="5265777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Matches direct children only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7599521" y="5832753"/>
            <a:ext cx="6244709" cy="13878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1"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Example: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nav &gt; a { /* direct children anchors */ }</a:t>
            </a:r>
            <a:endParaRPr/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Only styles &lt;a&gt; tags that are immediate children of &lt;nav&gt;</a:t>
            </a:r>
            <a:endParaRPr sz="1750">
              <a:solidFill>
                <a:srgbClr val="E0D6DE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r>
              <a:t/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5"/>
          <p:cNvSpPr/>
          <p:nvPr/>
        </p:nvSpPr>
        <p:spPr>
          <a:xfrm>
            <a:off x="793789" y="7004143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Pseudo-classes like </a:t>
            </a:r>
            <a:r>
              <a:rPr b="1"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a:hover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add interactivity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9" name="Google Shape;9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/>
          <p:nvPr/>
        </p:nvSpPr>
        <p:spPr>
          <a:xfrm>
            <a:off x="6280190" y="636151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450"/>
              <a:buFont typeface="Sora Medium"/>
              <a:buNone/>
            </a:pPr>
            <a:r>
              <a:rPr lang="en-US" sz="445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The CSS Box Model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6280190" y="1685092"/>
            <a:ext cx="7556421" cy="1306949"/>
          </a:xfrm>
          <a:prstGeom prst="roundRect">
            <a:avLst>
              <a:gd fmla="val 2603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6507004" y="191190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Sora Medium"/>
              <a:buNone/>
            </a:pPr>
            <a:r>
              <a:rPr lang="en-US" sz="22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Margin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6507004" y="2402324"/>
            <a:ext cx="710279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Space outside border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6"/>
          <p:cNvSpPr/>
          <p:nvPr/>
        </p:nvSpPr>
        <p:spPr>
          <a:xfrm>
            <a:off x="6280190" y="3218855"/>
            <a:ext cx="7556421" cy="1306949"/>
          </a:xfrm>
          <a:prstGeom prst="roundRect">
            <a:avLst>
              <a:gd fmla="val 2603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6507004" y="344566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Sora Medium"/>
              <a:buNone/>
            </a:pPr>
            <a:r>
              <a:rPr lang="en-US" sz="22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Border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6"/>
          <p:cNvSpPr/>
          <p:nvPr/>
        </p:nvSpPr>
        <p:spPr>
          <a:xfrm>
            <a:off x="6507004" y="3936087"/>
            <a:ext cx="710279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Visible edge around element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6"/>
          <p:cNvSpPr/>
          <p:nvPr/>
        </p:nvSpPr>
        <p:spPr>
          <a:xfrm>
            <a:off x="6280190" y="4752618"/>
            <a:ext cx="7556421" cy="1306949"/>
          </a:xfrm>
          <a:prstGeom prst="roundRect">
            <a:avLst>
              <a:gd fmla="val 2603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/>
          <p:nvPr/>
        </p:nvSpPr>
        <p:spPr>
          <a:xfrm>
            <a:off x="6507004" y="497943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Sora Medium"/>
              <a:buNone/>
            </a:pPr>
            <a:r>
              <a:rPr lang="en-US" sz="22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Padding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6507004" y="5469850"/>
            <a:ext cx="710279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Space inside border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6280190" y="6286381"/>
            <a:ext cx="7556421" cy="1306949"/>
          </a:xfrm>
          <a:prstGeom prst="roundRect">
            <a:avLst>
              <a:gd fmla="val 2603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6"/>
          <p:cNvSpPr/>
          <p:nvPr/>
        </p:nvSpPr>
        <p:spPr>
          <a:xfrm>
            <a:off x="6507004" y="651319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Sora Medium"/>
              <a:buNone/>
            </a:pPr>
            <a:r>
              <a:rPr lang="en-US" sz="22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Content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6"/>
          <p:cNvSpPr/>
          <p:nvPr/>
        </p:nvSpPr>
        <p:spPr>
          <a:xfrm>
            <a:off x="6507004" y="7003613"/>
            <a:ext cx="710279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Element's actual content area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8" name="Google Shape;11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/>
          <p:nvPr/>
        </p:nvSpPr>
        <p:spPr>
          <a:xfrm>
            <a:off x="793790" y="1887974"/>
            <a:ext cx="6158032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450"/>
              <a:buFont typeface="Sora Medium"/>
              <a:buNone/>
            </a:pPr>
            <a:r>
              <a:rPr lang="en-US" sz="445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Box Model Hands-On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7"/>
          <p:cNvSpPr/>
          <p:nvPr/>
        </p:nvSpPr>
        <p:spPr>
          <a:xfrm>
            <a:off x="793790" y="2936915"/>
            <a:ext cx="510302" cy="510302"/>
          </a:xfrm>
          <a:prstGeom prst="roundRect">
            <a:avLst>
              <a:gd fmla="val 6667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7"/>
          <p:cNvSpPr/>
          <p:nvPr/>
        </p:nvSpPr>
        <p:spPr>
          <a:xfrm>
            <a:off x="1530906" y="301478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Sora Medium"/>
              <a:buNone/>
            </a:pPr>
            <a:r>
              <a:rPr lang="en-US" sz="22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Example CSS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7"/>
          <p:cNvSpPr/>
          <p:nvPr/>
        </p:nvSpPr>
        <p:spPr>
          <a:xfrm>
            <a:off x="1530906" y="3505200"/>
            <a:ext cx="2899410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.box { background: lightcoral; padding: 15px; margin: 10px; border: 3px dashed #333; }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7"/>
          <p:cNvSpPr/>
          <p:nvPr/>
        </p:nvSpPr>
        <p:spPr>
          <a:xfrm>
            <a:off x="4713803" y="2936915"/>
            <a:ext cx="510302" cy="510302"/>
          </a:xfrm>
          <a:prstGeom prst="roundRect">
            <a:avLst>
              <a:gd fmla="val 6667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7"/>
          <p:cNvSpPr/>
          <p:nvPr/>
        </p:nvSpPr>
        <p:spPr>
          <a:xfrm>
            <a:off x="5450919" y="301478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Sora Medium"/>
              <a:buNone/>
            </a:pPr>
            <a:r>
              <a:rPr lang="en-US" sz="22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Try changing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7"/>
          <p:cNvSpPr/>
          <p:nvPr/>
        </p:nvSpPr>
        <p:spPr>
          <a:xfrm>
            <a:off x="5450919" y="3505200"/>
            <a:ext cx="289941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padding and margin values; see layout changes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7"/>
          <p:cNvSpPr/>
          <p:nvPr/>
        </p:nvSpPr>
        <p:spPr>
          <a:xfrm>
            <a:off x="793790" y="5410438"/>
            <a:ext cx="510302" cy="510302"/>
          </a:xfrm>
          <a:prstGeom prst="roundRect">
            <a:avLst>
              <a:gd fmla="val 6667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7"/>
          <p:cNvSpPr/>
          <p:nvPr/>
        </p:nvSpPr>
        <p:spPr>
          <a:xfrm>
            <a:off x="1530906" y="548830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Sora Medium"/>
              <a:buNone/>
            </a:pPr>
            <a:r>
              <a:rPr lang="en-US" sz="22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Visual feedback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7"/>
          <p:cNvSpPr/>
          <p:nvPr/>
        </p:nvSpPr>
        <p:spPr>
          <a:xfrm>
            <a:off x="1530906" y="5978723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Helps understand spacing and box structure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/>
          <p:nvPr/>
        </p:nvSpPr>
        <p:spPr>
          <a:xfrm>
            <a:off x="399652" y="325053"/>
            <a:ext cx="6142077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450"/>
              <a:buFont typeface="Sora Medium"/>
              <a:buNone/>
            </a:pPr>
            <a:r>
              <a:rPr lang="en-US" sz="445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CSS Display Property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8"/>
          <p:cNvSpPr/>
          <p:nvPr/>
        </p:nvSpPr>
        <p:spPr>
          <a:xfrm>
            <a:off x="635455" y="160080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2200"/>
              <a:buFont typeface="Sora Medium"/>
              <a:buNone/>
            </a:pPr>
            <a:r>
              <a:rPr lang="en-US" sz="220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block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8"/>
          <p:cNvSpPr/>
          <p:nvPr/>
        </p:nvSpPr>
        <p:spPr>
          <a:xfrm>
            <a:off x="625096" y="2252557"/>
            <a:ext cx="2845594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Full width, starts new line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8"/>
          <p:cNvSpPr/>
          <p:nvPr/>
        </p:nvSpPr>
        <p:spPr>
          <a:xfrm>
            <a:off x="3979688" y="160080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2200"/>
              <a:buFont typeface="Sora Medium"/>
              <a:buNone/>
            </a:pPr>
            <a:r>
              <a:rPr lang="en-US" sz="220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inline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8"/>
          <p:cNvSpPr/>
          <p:nvPr/>
        </p:nvSpPr>
        <p:spPr>
          <a:xfrm>
            <a:off x="3979688" y="2252557"/>
            <a:ext cx="2845594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Fits content, no line break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8"/>
          <p:cNvSpPr/>
          <p:nvPr/>
        </p:nvSpPr>
        <p:spPr>
          <a:xfrm>
            <a:off x="7323921" y="164831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2200"/>
              <a:buFont typeface="Sora Medium"/>
              <a:buNone/>
            </a:pPr>
            <a:r>
              <a:rPr lang="en-US" sz="220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inline-block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8"/>
          <p:cNvSpPr/>
          <p:nvPr/>
        </p:nvSpPr>
        <p:spPr>
          <a:xfrm>
            <a:off x="7313562" y="2243398"/>
            <a:ext cx="2845594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Inline flow, block features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8"/>
          <p:cNvSpPr/>
          <p:nvPr/>
        </p:nvSpPr>
        <p:spPr>
          <a:xfrm>
            <a:off x="10855982" y="160080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2200"/>
              <a:buFont typeface="Sora Medium"/>
              <a:buNone/>
            </a:pPr>
            <a:r>
              <a:rPr lang="en-US" sz="220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none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8"/>
          <p:cNvSpPr/>
          <p:nvPr/>
        </p:nvSpPr>
        <p:spPr>
          <a:xfrm>
            <a:off x="10668154" y="2243398"/>
            <a:ext cx="2845594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Element hidden, no layout space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8"/>
          <p:cNvSpPr/>
          <p:nvPr/>
        </p:nvSpPr>
        <p:spPr>
          <a:xfrm>
            <a:off x="635455" y="390194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2200"/>
              <a:buFont typeface="Sora Medium"/>
              <a:buNone/>
            </a:pPr>
            <a:r>
              <a:rPr lang="en-US" sz="220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Flex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8"/>
          <p:cNvSpPr/>
          <p:nvPr/>
        </p:nvSpPr>
        <p:spPr>
          <a:xfrm>
            <a:off x="635455" y="4422943"/>
            <a:ext cx="2845594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r>
              <a:t/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8"/>
          <p:cNvSpPr/>
          <p:nvPr/>
        </p:nvSpPr>
        <p:spPr>
          <a:xfrm>
            <a:off x="625096" y="4379047"/>
            <a:ext cx="3741952" cy="11637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Children arrange in a row by default</a:t>
            </a:r>
            <a:endParaRPr/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Easy control of spacing </a:t>
            </a:r>
            <a:endParaRPr/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and alignment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1" name="Google Shape;15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9"/>
          <p:cNvSpPr/>
          <p:nvPr/>
        </p:nvSpPr>
        <p:spPr>
          <a:xfrm>
            <a:off x="6280190" y="1430060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450"/>
              <a:buFont typeface="Sora Medium"/>
              <a:buNone/>
            </a:pPr>
            <a:r>
              <a:rPr lang="en-US" sz="445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Flexbox Basics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9"/>
          <p:cNvSpPr/>
          <p:nvPr/>
        </p:nvSpPr>
        <p:spPr>
          <a:xfrm>
            <a:off x="6280190" y="2479000"/>
            <a:ext cx="170021" cy="853321"/>
          </a:xfrm>
          <a:prstGeom prst="roundRect">
            <a:avLst>
              <a:gd fmla="val 20012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9"/>
          <p:cNvSpPr/>
          <p:nvPr/>
        </p:nvSpPr>
        <p:spPr>
          <a:xfrm>
            <a:off x="6790373" y="247900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Sora Medium"/>
              <a:buNone/>
            </a:pPr>
            <a:r>
              <a:rPr lang="en-US" sz="22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Display Flex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9"/>
          <p:cNvSpPr/>
          <p:nvPr/>
        </p:nvSpPr>
        <p:spPr>
          <a:xfrm>
            <a:off x="6790373" y="2969419"/>
            <a:ext cx="704623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Sets container as flexbox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9"/>
          <p:cNvSpPr/>
          <p:nvPr/>
        </p:nvSpPr>
        <p:spPr>
          <a:xfrm>
            <a:off x="6620351" y="3559135"/>
            <a:ext cx="170021" cy="853321"/>
          </a:xfrm>
          <a:prstGeom prst="roundRect">
            <a:avLst>
              <a:gd fmla="val 20012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9"/>
          <p:cNvSpPr/>
          <p:nvPr/>
        </p:nvSpPr>
        <p:spPr>
          <a:xfrm>
            <a:off x="7130534" y="355913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Sora Medium"/>
              <a:buNone/>
            </a:pPr>
            <a:r>
              <a:rPr lang="en-US" sz="22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Flex Direction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9"/>
          <p:cNvSpPr/>
          <p:nvPr/>
        </p:nvSpPr>
        <p:spPr>
          <a:xfrm>
            <a:off x="7130534" y="4049554"/>
            <a:ext cx="670607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Row or column layout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9"/>
          <p:cNvSpPr/>
          <p:nvPr/>
        </p:nvSpPr>
        <p:spPr>
          <a:xfrm>
            <a:off x="6960632" y="4639270"/>
            <a:ext cx="170021" cy="853321"/>
          </a:xfrm>
          <a:prstGeom prst="roundRect">
            <a:avLst>
              <a:gd fmla="val 20012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9"/>
          <p:cNvSpPr/>
          <p:nvPr/>
        </p:nvSpPr>
        <p:spPr>
          <a:xfrm>
            <a:off x="7470815" y="463927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Sora Medium"/>
              <a:buNone/>
            </a:pPr>
            <a:r>
              <a:rPr lang="en-US" sz="22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Justify Content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9"/>
          <p:cNvSpPr/>
          <p:nvPr/>
        </p:nvSpPr>
        <p:spPr>
          <a:xfrm>
            <a:off x="7470815" y="5129689"/>
            <a:ext cx="636579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Horizontal alignment of items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9"/>
          <p:cNvSpPr/>
          <p:nvPr/>
        </p:nvSpPr>
        <p:spPr>
          <a:xfrm>
            <a:off x="7300913" y="5719405"/>
            <a:ext cx="170021" cy="853321"/>
          </a:xfrm>
          <a:prstGeom prst="roundRect">
            <a:avLst>
              <a:gd fmla="val 20012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9"/>
          <p:cNvSpPr/>
          <p:nvPr/>
        </p:nvSpPr>
        <p:spPr>
          <a:xfrm>
            <a:off x="7811095" y="571940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Sora Medium"/>
              <a:buNone/>
            </a:pPr>
            <a:r>
              <a:rPr lang="en-US" sz="22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Align Items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9"/>
          <p:cNvSpPr/>
          <p:nvPr/>
        </p:nvSpPr>
        <p:spPr>
          <a:xfrm>
            <a:off x="7811095" y="6209824"/>
            <a:ext cx="602551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Vertical alignment inside container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0" name="Google Shape;17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0"/>
          <p:cNvSpPr/>
          <p:nvPr/>
        </p:nvSpPr>
        <p:spPr>
          <a:xfrm>
            <a:off x="793790" y="2345650"/>
            <a:ext cx="5821799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450"/>
              <a:buFont typeface="Sora Medium"/>
              <a:buNone/>
            </a:pPr>
            <a:r>
              <a:rPr lang="en-US" sz="445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Flexbox Code Demo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0"/>
          <p:cNvSpPr/>
          <p:nvPr/>
        </p:nvSpPr>
        <p:spPr>
          <a:xfrm>
            <a:off x="793790" y="3394591"/>
            <a:ext cx="510302" cy="510302"/>
          </a:xfrm>
          <a:prstGeom prst="roundRect">
            <a:avLst>
              <a:gd fmla="val 6667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0"/>
          <p:cNvSpPr/>
          <p:nvPr/>
        </p:nvSpPr>
        <p:spPr>
          <a:xfrm>
            <a:off x="1530906" y="3468291"/>
            <a:ext cx="2899410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.container { display: flex; flex-direction: row; justify-content: center; align-items: center; }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0"/>
          <p:cNvSpPr/>
          <p:nvPr/>
        </p:nvSpPr>
        <p:spPr>
          <a:xfrm>
            <a:off x="4713803" y="3394591"/>
            <a:ext cx="510302" cy="510302"/>
          </a:xfrm>
          <a:prstGeom prst="roundRect">
            <a:avLst>
              <a:gd fmla="val 6667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0"/>
          <p:cNvSpPr/>
          <p:nvPr/>
        </p:nvSpPr>
        <p:spPr>
          <a:xfrm>
            <a:off x="5450919" y="3468291"/>
            <a:ext cx="289941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.item { flex: 1; padding: 10px; border: 1px solid #ccc; }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793790" y="5373529"/>
            <a:ext cx="510302" cy="510302"/>
          </a:xfrm>
          <a:prstGeom prst="roundRect">
            <a:avLst>
              <a:gd fmla="val 6667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0"/>
          <p:cNvSpPr/>
          <p:nvPr/>
        </p:nvSpPr>
        <p:spPr>
          <a:xfrm>
            <a:off x="1530906" y="5447228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Adjust properties to change item layout and spacing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/>
          <p:nvPr/>
        </p:nvSpPr>
        <p:spPr>
          <a:xfrm>
            <a:off x="793790" y="2902863"/>
            <a:ext cx="6465213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450"/>
              <a:buFont typeface="Sora Medium"/>
              <a:buNone/>
            </a:pPr>
            <a:r>
              <a:rPr lang="en-US" sz="445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CSS Layouts Overview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1"/>
          <p:cNvSpPr/>
          <p:nvPr/>
        </p:nvSpPr>
        <p:spPr>
          <a:xfrm>
            <a:off x="793790" y="417861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2200"/>
              <a:buFont typeface="Sora Medium"/>
              <a:buNone/>
            </a:pPr>
            <a:r>
              <a:rPr lang="en-US" sz="220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Block Layout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1"/>
          <p:cNvSpPr/>
          <p:nvPr/>
        </p:nvSpPr>
        <p:spPr>
          <a:xfrm>
            <a:off x="793790" y="4759762"/>
            <a:ext cx="397811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Stacked vertically, simple flow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1"/>
          <p:cNvSpPr/>
          <p:nvPr/>
        </p:nvSpPr>
        <p:spPr>
          <a:xfrm>
            <a:off x="5332928" y="417861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2200"/>
              <a:buFont typeface="Sora Medium"/>
              <a:buNone/>
            </a:pPr>
            <a:r>
              <a:rPr lang="en-US" sz="220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Flexbox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1"/>
          <p:cNvSpPr/>
          <p:nvPr/>
        </p:nvSpPr>
        <p:spPr>
          <a:xfrm>
            <a:off x="5332928" y="4759762"/>
            <a:ext cx="397811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Arrange items in row or column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1"/>
          <p:cNvSpPr/>
          <p:nvPr/>
        </p:nvSpPr>
        <p:spPr>
          <a:xfrm>
            <a:off x="9872067" y="417861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2200"/>
              <a:buFont typeface="Sora Medium"/>
              <a:buNone/>
            </a:pPr>
            <a:r>
              <a:rPr lang="en-US" sz="220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Grid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1"/>
          <p:cNvSpPr/>
          <p:nvPr/>
        </p:nvSpPr>
        <p:spPr>
          <a:xfrm>
            <a:off x="9872067" y="4759762"/>
            <a:ext cx="397811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Two-dimensional layout control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